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6"/>
  </p:notesMasterIdLst>
  <p:sldIdLst>
    <p:sldId id="256" r:id="rId2"/>
    <p:sldId id="257" r:id="rId3"/>
    <p:sldId id="290" r:id="rId4"/>
    <p:sldId id="259" r:id="rId5"/>
    <p:sldId id="280" r:id="rId6"/>
    <p:sldId id="273" r:id="rId7"/>
    <p:sldId id="261" r:id="rId8"/>
    <p:sldId id="297" r:id="rId9"/>
    <p:sldId id="298" r:id="rId10"/>
    <p:sldId id="299" r:id="rId11"/>
    <p:sldId id="300" r:id="rId12"/>
    <p:sldId id="302" r:id="rId13"/>
    <p:sldId id="310" r:id="rId14"/>
    <p:sldId id="311" r:id="rId15"/>
    <p:sldId id="309" r:id="rId16"/>
    <p:sldId id="274" r:id="rId17"/>
    <p:sldId id="275" r:id="rId18"/>
    <p:sldId id="295" r:id="rId19"/>
    <p:sldId id="276" r:id="rId20"/>
    <p:sldId id="303" r:id="rId21"/>
    <p:sldId id="304" r:id="rId22"/>
    <p:sldId id="313" r:id="rId23"/>
    <p:sldId id="312" r:id="rId24"/>
    <p:sldId id="279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8B00"/>
    <a:srgbClr val="4A566C"/>
    <a:srgbClr val="DBF1E1"/>
    <a:srgbClr val="FFB5AB"/>
    <a:srgbClr val="F3ABBA"/>
    <a:srgbClr val="F7C8D2"/>
    <a:srgbClr val="815C00"/>
    <a:srgbClr val="C38C00"/>
    <a:srgbClr val="FFBA00"/>
    <a:srgbClr val="FF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3719" autoAdjust="0"/>
  </p:normalViewPr>
  <p:slideViewPr>
    <p:cSldViewPr snapToGrid="0">
      <p:cViewPr varScale="1">
        <p:scale>
          <a:sx n="82" d="100"/>
          <a:sy n="82" d="100"/>
        </p:scale>
        <p:origin x="7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297-2662-4E12-9D32-9A70276CAB23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26141-5B12-4F3C-B8AB-1BCD13BB5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09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85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68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19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69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806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54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67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344B-E8D6-4D86-9541-88D552706A17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1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0669-40F0-4ABE-B24C-CB40B3714FB0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70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E089-02F4-4EEF-9948-86501C1E579C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30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F1-C8A4-4EC5-BA92-83BC57984E38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40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3003-4A83-4F3D-81D5-1D3775A0774D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04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D7B4-4AE2-48AA-A173-27A5EEAF4FF4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69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9009-10A2-4F53-BA78-C38D8E39A3BF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1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1785-9084-432F-A7DF-0483D1757CD0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50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9-52FD-4DEE-8290-D4C6D94A4F03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32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3B55-63AB-4BE9-A4DF-EC3397ED9DD0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28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76F1-45DB-48B5-98A4-8821AAC93063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82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9763-03A2-460E-9A1D-44C88EB3ACC8}" type="datetime1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39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11" Type="http://schemas.openxmlformats.org/officeDocument/2006/relationships/image" Target="../media/image30.tmp"/><Relationship Id="rId5" Type="http://schemas.openxmlformats.org/officeDocument/2006/relationships/image" Target="../media/image25.tmp"/><Relationship Id="rId10" Type="http://schemas.openxmlformats.org/officeDocument/2006/relationships/image" Target="../media/image29.tmp"/><Relationship Id="rId4" Type="http://schemas.openxmlformats.org/officeDocument/2006/relationships/image" Target="../media/image24.tmp"/><Relationship Id="rId9" Type="http://schemas.openxmlformats.org/officeDocument/2006/relationships/image" Target="../media/image28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3" Type="http://schemas.openxmlformats.org/officeDocument/2006/relationships/image" Target="../media/image24.tmp"/><Relationship Id="rId7" Type="http://schemas.openxmlformats.org/officeDocument/2006/relationships/image" Target="../media/image32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8.tmp"/><Relationship Id="rId10" Type="http://schemas.openxmlformats.org/officeDocument/2006/relationships/image" Target="../media/image35.tmp"/><Relationship Id="rId4" Type="http://schemas.openxmlformats.org/officeDocument/2006/relationships/image" Target="../media/image27.tmp"/><Relationship Id="rId9" Type="http://schemas.openxmlformats.org/officeDocument/2006/relationships/image" Target="../media/image3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3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mp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7" Type="http://schemas.openxmlformats.org/officeDocument/2006/relationships/image" Target="../media/image48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mp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10" Type="http://schemas.openxmlformats.org/officeDocument/2006/relationships/image" Target="../media/image14.tmp"/><Relationship Id="rId4" Type="http://schemas.openxmlformats.org/officeDocument/2006/relationships/image" Target="../media/image8.tmp"/><Relationship Id="rId9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12.tmp"/><Relationship Id="rId7" Type="http://schemas.openxmlformats.org/officeDocument/2006/relationships/image" Target="../media/image18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10" Type="http://schemas.openxmlformats.org/officeDocument/2006/relationships/image" Target="../media/image21.tmp"/><Relationship Id="rId4" Type="http://schemas.openxmlformats.org/officeDocument/2006/relationships/image" Target="../media/image15.tmp"/><Relationship Id="rId9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5233" y="1773382"/>
            <a:ext cx="11495314" cy="2063512"/>
          </a:xfrm>
        </p:spPr>
        <p:txBody>
          <a:bodyPr>
            <a:noAutofit/>
          </a:bodyPr>
          <a:lstStyle/>
          <a:p>
            <a:r>
              <a:rPr lang="en-US" altLang="zh-TW" sz="4400" dirty="0">
                <a:solidFill>
                  <a:srgbClr val="4A5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Category-aware Collaborative Sequential Recommendation</a:t>
            </a:r>
            <a:endParaRPr lang="zh-TW" altLang="en-US" sz="2800" b="1" dirty="0">
              <a:solidFill>
                <a:srgbClr val="4A56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65297" y="4352506"/>
            <a:ext cx="9861407" cy="214989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 SIGIR '21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Speaker: Po-Jen, Wen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Advisor: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-Ling,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2021/12/07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7224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762565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Encoder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10</a:t>
            </a:fld>
            <a:endParaRPr lang="zh-TW" altLang="en-US" sz="1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8EE961-BCDE-4153-AE3D-11DE11ACB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6" y="1160207"/>
            <a:ext cx="3307106" cy="323117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B2420DA-4892-47A7-A8A8-55063A32E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0" y="1160207"/>
            <a:ext cx="2124371" cy="29531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D04FFF3-E736-4C44-BB20-27AD2FABDCE6}"/>
              </a:ext>
            </a:extLst>
          </p:cNvPr>
          <p:cNvSpPr/>
          <p:nvPr/>
        </p:nvSpPr>
        <p:spPr>
          <a:xfrm>
            <a:off x="340857" y="1160207"/>
            <a:ext cx="3254663" cy="178021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8C1EBDD5-32F0-4D65-9364-3DECE18F0AAF}"/>
              </a:ext>
            </a:extLst>
          </p:cNvPr>
          <p:cNvSpPr/>
          <p:nvPr/>
        </p:nvSpPr>
        <p:spPr>
          <a:xfrm rot="5400000">
            <a:off x="5061491" y="2059305"/>
            <a:ext cx="340659" cy="409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F080A77-B1CC-4372-91D5-9264ADF7F52E}"/>
              </a:ext>
            </a:extLst>
          </p:cNvPr>
          <p:cNvSpPr txBox="1"/>
          <p:nvPr/>
        </p:nvSpPr>
        <p:spPr>
          <a:xfrm>
            <a:off x="5534396" y="208891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Item embedding layer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14DE3FF-A04D-4274-90D6-298141EA0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0" y="1678788"/>
            <a:ext cx="1752845" cy="37152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7DD2D48-9659-42CB-A352-D1F2DA7B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0" y="2496845"/>
            <a:ext cx="2562583" cy="35247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897F8B4-E04B-48FD-8D42-CC4C2452C3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39" y="2496845"/>
            <a:ext cx="1590897" cy="30484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06AD27C-E4AE-4A8B-ADE2-8A925F07E3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21" y="3125790"/>
            <a:ext cx="1114581" cy="371527"/>
          </a:xfrm>
          <a:prstGeom prst="rect">
            <a:avLst/>
          </a:prstGeom>
        </p:spPr>
      </p:pic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5B7839E7-D7D3-4D4D-A840-E154150AFD2B}"/>
              </a:ext>
            </a:extLst>
          </p:cNvPr>
          <p:cNvSpPr/>
          <p:nvPr/>
        </p:nvSpPr>
        <p:spPr>
          <a:xfrm rot="5400000">
            <a:off x="5061491" y="3467708"/>
            <a:ext cx="340659" cy="409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18A3EA6D-8D75-416D-BDDB-4653F5A38CCF}"/>
              </a:ext>
            </a:extLst>
          </p:cNvPr>
          <p:cNvSpPr txBox="1"/>
          <p:nvPr/>
        </p:nvSpPr>
        <p:spPr>
          <a:xfrm>
            <a:off x="5534396" y="3497317"/>
            <a:ext cx="256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Position embedding layer</a:t>
            </a:r>
            <a:endParaRPr lang="zh-TW" altLang="en-US" dirty="0"/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79446300-E9BF-49AB-A163-3E51F9C4C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077" y="2059745"/>
            <a:ext cx="1609950" cy="381053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DBA59954-C8E0-43BF-81CB-845C911E36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05" y="3495122"/>
            <a:ext cx="1991003" cy="371527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09DEDDCD-326C-4167-8B1E-5A14404E21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0" y="3888390"/>
            <a:ext cx="1933845" cy="428685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CF49CFEE-257B-4134-A9C4-5BCD7A056B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0" y="4692341"/>
            <a:ext cx="3896269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7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762565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Encoder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11</a:t>
            </a:fld>
            <a:endParaRPr lang="zh-TW" altLang="en-US" sz="1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8EE961-BCDE-4153-AE3D-11DE11ACB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6" y="1160207"/>
            <a:ext cx="3307106" cy="3231178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D04FFF3-E736-4C44-BB20-27AD2FABDCE6}"/>
              </a:ext>
            </a:extLst>
          </p:cNvPr>
          <p:cNvSpPr/>
          <p:nvPr/>
        </p:nvSpPr>
        <p:spPr>
          <a:xfrm>
            <a:off x="340857" y="2496845"/>
            <a:ext cx="3254663" cy="189454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8C1EBDD5-32F0-4D65-9364-3DECE18F0AAF}"/>
              </a:ext>
            </a:extLst>
          </p:cNvPr>
          <p:cNvSpPr/>
          <p:nvPr/>
        </p:nvSpPr>
        <p:spPr>
          <a:xfrm rot="5400000">
            <a:off x="5061491" y="2059305"/>
            <a:ext cx="340659" cy="409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F080A77-B1CC-4372-91D5-9264ADF7F52E}"/>
              </a:ext>
            </a:extLst>
          </p:cNvPr>
          <p:cNvSpPr txBox="1"/>
          <p:nvPr/>
        </p:nvSpPr>
        <p:spPr>
          <a:xfrm>
            <a:off x="5534396" y="208891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Item embedding layer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14DE3FF-A04D-4274-90D6-298141EA0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0" y="1678788"/>
            <a:ext cx="1752845" cy="37152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06AD27C-E4AE-4A8B-ADE2-8A925F07E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21" y="3125790"/>
            <a:ext cx="1114581" cy="371527"/>
          </a:xfrm>
          <a:prstGeom prst="rect">
            <a:avLst/>
          </a:prstGeom>
        </p:spPr>
      </p:pic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5B7839E7-D7D3-4D4D-A840-E154150AFD2B}"/>
              </a:ext>
            </a:extLst>
          </p:cNvPr>
          <p:cNvSpPr/>
          <p:nvPr/>
        </p:nvSpPr>
        <p:spPr>
          <a:xfrm rot="5400000">
            <a:off x="5061491" y="3467708"/>
            <a:ext cx="340659" cy="409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18A3EA6D-8D75-416D-BDDB-4653F5A38CCF}"/>
              </a:ext>
            </a:extLst>
          </p:cNvPr>
          <p:cNvSpPr txBox="1"/>
          <p:nvPr/>
        </p:nvSpPr>
        <p:spPr>
          <a:xfrm>
            <a:off x="5534396" y="3497317"/>
            <a:ext cx="256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Position embedding layer</a:t>
            </a:r>
            <a:endParaRPr lang="zh-TW" altLang="en-US" dirty="0"/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79446300-E9BF-49AB-A163-3E51F9C4C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077" y="2059745"/>
            <a:ext cx="1609950" cy="38105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E3F24D0-85D4-459B-A6C8-DA2E6FFB9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0" y="2494594"/>
            <a:ext cx="2286319" cy="38105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C692A2F-F18F-4123-A0C9-1E01A02290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29" y="3981753"/>
            <a:ext cx="1924319" cy="40963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E4D64B2-1076-4DFF-90C8-82D44E15F3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92" y="3458181"/>
            <a:ext cx="1848108" cy="42868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37F0CDBE-7DE3-4ACA-A2CD-D85A3379D3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/>
          <a:stretch/>
        </p:blipFill>
        <p:spPr>
          <a:xfrm>
            <a:off x="4368741" y="4728921"/>
            <a:ext cx="3562847" cy="409632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BBF3F3AF-68CD-4942-B5A8-476C6F2614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0" y="1085121"/>
            <a:ext cx="2781688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762565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Encoder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12</a:t>
            </a:fld>
            <a:endParaRPr lang="zh-TW" altLang="en-US" sz="1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8EE961-BCDE-4153-AE3D-11DE11ACB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6" y="1160207"/>
            <a:ext cx="3307106" cy="3231178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D04FFF3-E736-4C44-BB20-27AD2FABDCE6}"/>
              </a:ext>
            </a:extLst>
          </p:cNvPr>
          <p:cNvSpPr/>
          <p:nvPr/>
        </p:nvSpPr>
        <p:spPr>
          <a:xfrm>
            <a:off x="340857" y="2496845"/>
            <a:ext cx="3254663" cy="189454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BBF3F3AF-68CD-4942-B5A8-476C6F261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0" y="1085121"/>
            <a:ext cx="3268010" cy="43648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BB6BE59-CE7A-4F18-BB04-21C05DDE4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/>
          <a:stretch/>
        </p:blipFill>
        <p:spPr>
          <a:xfrm>
            <a:off x="4379390" y="1716780"/>
            <a:ext cx="4185740" cy="48124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7381CA1-A92B-4493-820C-F3C14944D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0" y="2947072"/>
            <a:ext cx="3849986" cy="52601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FD1EB59-E062-4539-983D-1557187997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89" y="3730387"/>
            <a:ext cx="7353023" cy="8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1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762565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Module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13</a:t>
            </a:fld>
            <a:endParaRPr lang="zh-TW" altLang="en-US" sz="1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7962B4F-B59C-4E71-9B71-D49C8CE44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8" y="1270884"/>
            <a:ext cx="3148633" cy="355662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A10F87B-2D80-4C2D-AA6C-729F5745E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24" y="1340525"/>
            <a:ext cx="2541371" cy="616981"/>
          </a:xfrm>
          <a:prstGeom prst="rect">
            <a:avLst/>
          </a:prstGeo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308D1B4D-14E0-4B79-B2B8-D1A828B11FF0}"/>
              </a:ext>
            </a:extLst>
          </p:cNvPr>
          <p:cNvGrpSpPr/>
          <p:nvPr/>
        </p:nvGrpSpPr>
        <p:grpSpPr>
          <a:xfrm>
            <a:off x="4877524" y="2049012"/>
            <a:ext cx="4293369" cy="711593"/>
            <a:chOff x="4680301" y="1921786"/>
            <a:chExt cx="3134162" cy="371692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0888E90F-5563-4D5D-AA4D-2685ECEA0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301" y="1950530"/>
              <a:ext cx="1886213" cy="342948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A29AC429-BE17-4A7F-BB3C-87E9D7DA2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514" y="1921786"/>
              <a:ext cx="1247949" cy="323895"/>
            </a:xfrm>
            <a:prstGeom prst="rect">
              <a:avLst/>
            </a:prstGeom>
          </p:spPr>
        </p:pic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C4FE19B7-9942-449F-A38D-D58B6D5F0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74" y="2851875"/>
            <a:ext cx="4488517" cy="7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8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762565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Module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14</a:t>
            </a:fld>
            <a:endParaRPr lang="zh-TW" altLang="en-US" sz="1800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23BBE674-A368-4336-B327-A2C76ED657EC}"/>
              </a:ext>
            </a:extLst>
          </p:cNvPr>
          <p:cNvGrpSpPr/>
          <p:nvPr/>
        </p:nvGrpSpPr>
        <p:grpSpPr>
          <a:xfrm>
            <a:off x="502895" y="1528914"/>
            <a:ext cx="4198921" cy="1810003"/>
            <a:chOff x="352575" y="1812403"/>
            <a:chExt cx="4198921" cy="181000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3AE9022-61EE-4DCC-AF8B-268B4E171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55"/>
            <a:stretch/>
          </p:blipFill>
          <p:spPr>
            <a:xfrm>
              <a:off x="1748118" y="1812403"/>
              <a:ext cx="2803378" cy="1810003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99BDA93D-48D8-4FA2-AD9C-8FAAA1F18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75" y="1967894"/>
              <a:ext cx="1876687" cy="762106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87135CC-4897-40D1-83E6-09AA9C469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37" y="2446957"/>
              <a:ext cx="905001" cy="562053"/>
            </a:xfrm>
            <a:prstGeom prst="rect">
              <a:avLst/>
            </a:prstGeom>
          </p:spPr>
        </p:pic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7F7E68F4-1A71-45FC-8033-C8262EA55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7" y="1594756"/>
            <a:ext cx="3487097" cy="568712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F02D1BE-A4E7-4F8D-ACCE-4CDE84441F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/>
          <a:stretch/>
        </p:blipFill>
        <p:spPr>
          <a:xfrm>
            <a:off x="5470276" y="2194954"/>
            <a:ext cx="6043831" cy="1234046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7958514E-79BE-403B-A4EA-2646A4D54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6" y="3460486"/>
            <a:ext cx="5170822" cy="4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762565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15</a:t>
            </a:fld>
            <a:endParaRPr lang="zh-TW" altLang="en-US" sz="1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A22231-5B12-4D60-8167-F8FDB13DF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1168437"/>
            <a:ext cx="7110381" cy="142543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0015190-2A65-4F70-AC42-665578330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2694616"/>
            <a:ext cx="6842065" cy="92233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DDE26D3-0709-4E15-9E9A-230C05F12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4" y="3612277"/>
            <a:ext cx="6858838" cy="145897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9E3E93E-6496-4101-BDE1-3C8282EB5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4" y="4723110"/>
            <a:ext cx="5181859" cy="88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1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93563"/>
            <a:ext cx="2487075" cy="74287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995" y="2161307"/>
            <a:ext cx="8915400" cy="2540002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 and Baselines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16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364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17</a:t>
            </a:fld>
            <a:endParaRPr lang="zh-TW" altLang="en-US" sz="1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0825" y="1353441"/>
            <a:ext cx="1188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Datasets: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Taobao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BeerAdvocate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CE103D-6F36-4B5E-8EE2-4586845DD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" y="2506673"/>
            <a:ext cx="12012701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03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959789" cy="135344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 and Baselines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18</a:t>
            </a:fld>
            <a:endParaRPr lang="zh-TW" altLang="en-US" sz="1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0825" y="1353441"/>
            <a:ext cx="11887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Recall@K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Reciprocal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Rank@K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 solutions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GlobalPop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SeqPop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sequential recommendation solutions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GRU4Rec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BERT4Rec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M3R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Category-aware sequential recommendation solutions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RNN+MTL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MFGAN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learning based sequential recommendation solutions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CSRM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ICM-SR</a:t>
            </a:r>
          </a:p>
        </p:txBody>
      </p:sp>
    </p:spTree>
    <p:extLst>
      <p:ext uri="{BB962C8B-B14F-4D97-AF65-F5344CB8AC3E}">
        <p14:creationId xmlns:p14="http://schemas.microsoft.com/office/powerpoint/2010/main" val="1887883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19</a:t>
            </a:fld>
            <a:endParaRPr lang="zh-TW" altLang="en-US" sz="1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AC4132-A766-48CD-A9A7-AE739408D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" y="1532181"/>
            <a:ext cx="10676965" cy="440561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342D16A-64DB-467D-A642-856F0376A60E}"/>
              </a:ext>
            </a:extLst>
          </p:cNvPr>
          <p:cNvSpPr/>
          <p:nvPr/>
        </p:nvSpPr>
        <p:spPr>
          <a:xfrm>
            <a:off x="757517" y="5459506"/>
            <a:ext cx="10596283" cy="41237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95E948-9C11-435A-B337-5321D1E43E77}"/>
              </a:ext>
            </a:extLst>
          </p:cNvPr>
          <p:cNvSpPr/>
          <p:nvPr/>
        </p:nvSpPr>
        <p:spPr>
          <a:xfrm>
            <a:off x="757517" y="3726025"/>
            <a:ext cx="10596283" cy="317057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D5C3BE4E-C666-4E77-AB5F-9C6A38EBB0A7}"/>
              </a:ext>
            </a:extLst>
          </p:cNvPr>
          <p:cNvCxnSpPr/>
          <p:nvPr/>
        </p:nvCxnSpPr>
        <p:spPr>
          <a:xfrm>
            <a:off x="977153" y="3402105"/>
            <a:ext cx="1013908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127FC352-23E0-4A99-8BA5-86F9B51E8FDF}"/>
              </a:ext>
            </a:extLst>
          </p:cNvPr>
          <p:cNvCxnSpPr/>
          <p:nvPr/>
        </p:nvCxnSpPr>
        <p:spPr>
          <a:xfrm>
            <a:off x="977153" y="5069540"/>
            <a:ext cx="1013908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1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93563"/>
            <a:ext cx="2487075" cy="74287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995" y="2161307"/>
            <a:ext cx="8915400" cy="2540002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886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20</a:t>
            </a:fld>
            <a:endParaRPr lang="zh-TW" altLang="en-US" sz="1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6E7FF33-DAD2-4684-AC50-445703718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2118368"/>
            <a:ext cx="11017624" cy="28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75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21</a:t>
            </a:fld>
            <a:endParaRPr lang="zh-TW" altLang="en-US" sz="1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94011C-9F07-4EDA-A4E4-6051D8543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8" y="966653"/>
            <a:ext cx="9967883" cy="407777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B2B5F05-83CC-4374-89AD-AA9E102FA43A}"/>
              </a:ext>
            </a:extLst>
          </p:cNvPr>
          <p:cNvSpPr/>
          <p:nvPr/>
        </p:nvSpPr>
        <p:spPr>
          <a:xfrm>
            <a:off x="2496423" y="5149278"/>
            <a:ext cx="7199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/>
              <a:t>Number of selected categories (</a:t>
            </a:r>
            <a:r>
              <a:rPr lang="zh-TW" altLang="en-US" sz="2800" b="1" dirty="0"/>
              <a:t>𝑘</a:t>
            </a:r>
            <a:r>
              <a:rPr lang="en-US" altLang="zh-TW" sz="2800" b="1" dirty="0"/>
              <a:t>) on Taobao</a:t>
            </a:r>
            <a:endParaRPr lang="zh-TW" altLang="en-US" sz="28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3E7C4F0-6BF4-4EDA-833E-A55673B462F2}"/>
              </a:ext>
            </a:extLst>
          </p:cNvPr>
          <p:cNvSpPr/>
          <p:nvPr/>
        </p:nvSpPr>
        <p:spPr>
          <a:xfrm>
            <a:off x="3883537" y="1526672"/>
            <a:ext cx="405325" cy="11851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1C4ED4C-77CC-471D-9B7A-445E26082F52}"/>
              </a:ext>
            </a:extLst>
          </p:cNvPr>
          <p:cNvSpPr/>
          <p:nvPr/>
        </p:nvSpPr>
        <p:spPr>
          <a:xfrm>
            <a:off x="8455537" y="1484436"/>
            <a:ext cx="405325" cy="4250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167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22</a:t>
            </a:fld>
            <a:endParaRPr lang="zh-TW" altLang="en-US" sz="18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DCEC7BA-72B0-4254-A168-0DA213AE3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3" y="1376803"/>
            <a:ext cx="9450063" cy="336332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C0D816A-3A8F-47D7-ADDE-C291B636EF3D}"/>
              </a:ext>
            </a:extLst>
          </p:cNvPr>
          <p:cNvSpPr/>
          <p:nvPr/>
        </p:nvSpPr>
        <p:spPr>
          <a:xfrm>
            <a:off x="964951" y="4956729"/>
            <a:ext cx="9964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/>
              <a:t>Number of actions in in-category encoder (</a:t>
            </a:r>
            <a:r>
              <a:rPr lang="zh-TW" altLang="en-US" sz="2800" b="1" dirty="0"/>
              <a:t>𝑇 </a:t>
            </a:r>
            <a:r>
              <a:rPr lang="en-US" altLang="zh-TW" sz="2800" b="1" dirty="0"/>
              <a:t>) and context encoder (</a:t>
            </a:r>
            <a:r>
              <a:rPr lang="zh-TW" altLang="en-US" sz="2800" b="1" dirty="0"/>
              <a:t>𝐿</a:t>
            </a:r>
            <a:r>
              <a:rPr lang="en-US" altLang="zh-TW" sz="2800" b="1" dirty="0"/>
              <a:t>) on Taobao</a:t>
            </a:r>
            <a:endParaRPr lang="zh-TW" altLang="en-US" sz="28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AD215E5-E964-4AA0-835C-7F2758D395BF}"/>
              </a:ext>
            </a:extLst>
          </p:cNvPr>
          <p:cNvSpPr/>
          <p:nvPr/>
        </p:nvSpPr>
        <p:spPr>
          <a:xfrm>
            <a:off x="1486623" y="2697032"/>
            <a:ext cx="8920944" cy="3614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8822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23</a:t>
            </a:fld>
            <a:endParaRPr lang="zh-TW" altLang="en-US" sz="18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6339CA1-84F4-4E39-9550-B4D1CF249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06" y="2313657"/>
            <a:ext cx="8676097" cy="236591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1B66B18-8807-476E-88DD-0A6EC3573BA6}"/>
              </a:ext>
            </a:extLst>
          </p:cNvPr>
          <p:cNvSpPr/>
          <p:nvPr/>
        </p:nvSpPr>
        <p:spPr>
          <a:xfrm>
            <a:off x="1831406" y="3647291"/>
            <a:ext cx="8920944" cy="3614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8AF8FE-BE61-442B-946D-80E09202312B}"/>
              </a:ext>
            </a:extLst>
          </p:cNvPr>
          <p:cNvSpPr/>
          <p:nvPr/>
        </p:nvSpPr>
        <p:spPr>
          <a:xfrm>
            <a:off x="2713933" y="4733133"/>
            <a:ext cx="7579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/>
              <a:t>number of retrieved neighbors on Taobao dataset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0095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24</a:t>
            </a:fld>
            <a:endParaRPr lang="zh-TW" altLang="en-US" sz="18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4A7641A-D70D-4A1B-8280-CD580F52D765}"/>
              </a:ext>
            </a:extLst>
          </p:cNvPr>
          <p:cNvSpPr/>
          <p:nvPr/>
        </p:nvSpPr>
        <p:spPr>
          <a:xfrm>
            <a:off x="314634" y="1380582"/>
            <a:ext cx="115008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400" dirty="0" err="1"/>
              <a:t>CoCoRec</a:t>
            </a:r>
            <a:r>
              <a:rPr lang="en-US" altLang="zh-TW" sz="2400" dirty="0"/>
              <a:t> to leverage category information to capture the context-aware action dependence for sequential recommendation.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 err="1"/>
              <a:t>CoCoRec</a:t>
            </a:r>
            <a:r>
              <a:rPr lang="en-US" altLang="zh-TW" sz="2400" dirty="0"/>
              <a:t> employs a self-attention network to capture item-to-item transition patterns.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/>
              <a:t>A top-</a:t>
            </a:r>
            <a:r>
              <a:rPr lang="zh-TW" altLang="en-US" sz="2400" dirty="0"/>
              <a:t>𝑘 </a:t>
            </a:r>
            <a:r>
              <a:rPr lang="en-US" altLang="zh-TW" sz="2400" dirty="0"/>
              <a:t>gating network is employed to predict the category of the next item, so as to activate the in-category preferences for the next item prediction.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 err="1"/>
              <a:t>CoCoRec</a:t>
            </a:r>
            <a:r>
              <a:rPr lang="en-US" altLang="zh-TW" sz="2400" dirty="0"/>
              <a:t> models the most recent actions as episodic context, due to their close proximity to the next action.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 err="1"/>
              <a:t>CoCoRec</a:t>
            </a:r>
            <a:r>
              <a:rPr lang="en-US" altLang="zh-TW" sz="2400" dirty="0"/>
              <a:t> employs context-aware collaborative learning across users with similar in-category preferences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0775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93563"/>
            <a:ext cx="2487075" cy="74287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995" y="2161307"/>
            <a:ext cx="8915400" cy="2540002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and output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3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711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0"/>
            <a:ext cx="6351639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4</a:t>
            </a:fld>
            <a:endParaRPr lang="zh-TW" altLang="en-US" sz="1800" dirty="0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844"/>
            <a:ext cx="6748144" cy="239215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A92C5E4-72D6-44C4-8908-660FC477BD4A}"/>
              </a:ext>
            </a:extLst>
          </p:cNvPr>
          <p:cNvSpPr txBox="1"/>
          <p:nvPr/>
        </p:nvSpPr>
        <p:spPr>
          <a:xfrm>
            <a:off x="314635" y="3793054"/>
            <a:ext cx="10425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400" dirty="0"/>
              <a:t>Sequential recommendation should  be context-aware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under different contexts, the prediction of next  action should depend on different subsequences of past actions.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/>
              <a:t>Sequential recommendation is data sparsity</a:t>
            </a:r>
          </a:p>
          <a:p>
            <a:pPr marL="342900" indent="-342900">
              <a:buFont typeface="+mj-lt"/>
              <a:buAutoNum type="arabicPeriod"/>
            </a:pPr>
            <a:endParaRPr lang="en-US" altLang="zh-TW" sz="2400" dirty="0"/>
          </a:p>
          <a:p>
            <a:r>
              <a:rPr lang="en-US" altLang="zh-TW" sz="2400" dirty="0"/>
              <a:t>Propose a </a:t>
            </a:r>
            <a:r>
              <a:rPr lang="en-US" altLang="zh-TW" sz="2400" dirty="0" err="1">
                <a:solidFill>
                  <a:srgbClr val="FF0000"/>
                </a:solidFill>
              </a:rPr>
              <a:t>C</a:t>
            </a:r>
            <a:r>
              <a:rPr lang="en-US" altLang="zh-TW" sz="2400" dirty="0" err="1"/>
              <a:t>ateg</a:t>
            </a:r>
            <a:r>
              <a:rPr lang="en-US" altLang="zh-TW" sz="2400" dirty="0" err="1">
                <a:solidFill>
                  <a:srgbClr val="FF0000"/>
                </a:solidFill>
              </a:rPr>
              <a:t>O</a:t>
            </a:r>
            <a:r>
              <a:rPr lang="en-US" altLang="zh-TW" sz="2400" dirty="0" err="1"/>
              <a:t>ry</a:t>
            </a:r>
            <a:r>
              <a:rPr lang="en-US" altLang="zh-TW" sz="2400" dirty="0"/>
              <a:t>-aware </a:t>
            </a:r>
            <a:r>
              <a:rPr lang="en-US" altLang="zh-TW" sz="2400" dirty="0" err="1">
                <a:solidFill>
                  <a:srgbClr val="FF0000"/>
                </a:solidFill>
              </a:rPr>
              <a:t>CO</a:t>
            </a:r>
            <a:r>
              <a:rPr lang="en-US" altLang="zh-TW" sz="2400" dirty="0" err="1"/>
              <a:t>llaborative</a:t>
            </a:r>
            <a:r>
              <a:rPr lang="en-US" altLang="zh-TW" sz="2400" dirty="0"/>
              <a:t> sequential </a:t>
            </a:r>
            <a:r>
              <a:rPr lang="en-US" altLang="zh-TW" sz="2400" dirty="0">
                <a:solidFill>
                  <a:srgbClr val="FF0000"/>
                </a:solidFill>
              </a:rPr>
              <a:t>Rec</a:t>
            </a:r>
            <a:r>
              <a:rPr lang="en-US" altLang="zh-TW" sz="2400" dirty="0"/>
              <a:t>ommender (</a:t>
            </a:r>
            <a:r>
              <a:rPr lang="en-US" altLang="zh-TW" sz="2400" dirty="0" err="1">
                <a:solidFill>
                  <a:srgbClr val="FF0000"/>
                </a:solidFill>
              </a:rPr>
              <a:t>CoCoRec</a:t>
            </a:r>
            <a:r>
              <a:rPr lang="en-US" altLang="zh-TW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021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0"/>
            <a:ext cx="6351639" cy="8608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&amp; Output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5</a:t>
            </a:fld>
            <a:endParaRPr lang="zh-TW" altLang="en-US" sz="1800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F66F20C-3ADF-4CD1-BF6E-33449BDE619D}"/>
              </a:ext>
            </a:extLst>
          </p:cNvPr>
          <p:cNvGrpSpPr/>
          <p:nvPr/>
        </p:nvGrpSpPr>
        <p:grpSpPr>
          <a:xfrm>
            <a:off x="1436913" y="2610251"/>
            <a:ext cx="9318174" cy="2204784"/>
            <a:chOff x="1436913" y="1493158"/>
            <a:chExt cx="9318174" cy="2204784"/>
          </a:xfrm>
        </p:grpSpPr>
        <p:grpSp>
          <p:nvGrpSpPr>
            <p:cNvPr id="9" name="群組 8"/>
            <p:cNvGrpSpPr/>
            <p:nvPr/>
          </p:nvGrpSpPr>
          <p:grpSpPr>
            <a:xfrm>
              <a:off x="1436913" y="1561232"/>
              <a:ext cx="9318174" cy="2136710"/>
              <a:chOff x="1231635" y="2351680"/>
              <a:chExt cx="9318174" cy="2136710"/>
            </a:xfrm>
          </p:grpSpPr>
          <p:pic>
            <p:nvPicPr>
              <p:cNvPr id="7" name="圖片 6" descr="畫面剪輯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231" t="24573" b="12239"/>
              <a:stretch/>
            </p:blipFill>
            <p:spPr>
              <a:xfrm>
                <a:off x="9013369" y="2967140"/>
                <a:ext cx="1536440" cy="1511560"/>
              </a:xfrm>
              <a:prstGeom prst="rect">
                <a:avLst/>
              </a:prstGeom>
            </p:spPr>
          </p:pic>
          <p:pic>
            <p:nvPicPr>
              <p:cNvPr id="8" name="圖片 7" descr="畫面剪輯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93" t="22233" r="22768" b="47343"/>
              <a:stretch/>
            </p:blipFill>
            <p:spPr>
              <a:xfrm>
                <a:off x="1231635" y="2911156"/>
                <a:ext cx="4105469" cy="727788"/>
              </a:xfrm>
              <a:prstGeom prst="rect">
                <a:avLst/>
              </a:prstGeom>
            </p:spPr>
          </p:pic>
          <p:sp>
            <p:nvSpPr>
              <p:cNvPr id="3" name="矩形 2"/>
              <p:cNvSpPr/>
              <p:nvPr/>
            </p:nvSpPr>
            <p:spPr>
              <a:xfrm>
                <a:off x="5326228" y="2351680"/>
                <a:ext cx="3666931" cy="213671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CoCoRec</a:t>
                </a:r>
                <a:endParaRPr lang="zh-TW" alt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EF2ECAB4-98F8-4046-B1ED-A2E86753096C}"/>
                </a:ext>
              </a:extLst>
            </p:cNvPr>
            <p:cNvSpPr txBox="1"/>
            <p:nvPr/>
          </p:nvSpPr>
          <p:spPr>
            <a:xfrm>
              <a:off x="3008585" y="1493158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/>
                <a:t>Input</a:t>
              </a:r>
              <a:endParaRPr lang="zh-TW" altLang="en-US" sz="2800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D67E69DF-5020-4B0F-89D9-344942062E5C}"/>
                </a:ext>
              </a:extLst>
            </p:cNvPr>
            <p:cNvSpPr txBox="1"/>
            <p:nvPr/>
          </p:nvSpPr>
          <p:spPr>
            <a:xfrm>
              <a:off x="9525263" y="1493158"/>
              <a:ext cx="1229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/>
                <a:t>Output</a:t>
              </a:r>
              <a:endParaRPr lang="zh-TW" altLang="en-US" sz="2800" dirty="0"/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C1D2CB68-FCED-44E5-865F-59B88BE60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06" y="4979116"/>
            <a:ext cx="2430667" cy="77451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CB744CB-6FF3-4347-BFAF-7D9F49354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06" y="1059246"/>
            <a:ext cx="2827727" cy="116114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0B4D1ADB-DFDE-43D7-BCF6-1E1354638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06" y="5753634"/>
            <a:ext cx="2430667" cy="667404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6B7C6EBA-0A63-493D-BDAF-D5A6052B3D9B}"/>
              </a:ext>
            </a:extLst>
          </p:cNvPr>
          <p:cNvSpPr txBox="1"/>
          <p:nvPr/>
        </p:nvSpPr>
        <p:spPr>
          <a:xfrm>
            <a:off x="2652365" y="3965589"/>
            <a:ext cx="167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Items Sequence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21D952F-D050-49F2-810A-B740171BD099}"/>
              </a:ext>
            </a:extLst>
          </p:cNvPr>
          <p:cNvSpPr txBox="1"/>
          <p:nvPr/>
        </p:nvSpPr>
        <p:spPr>
          <a:xfrm>
            <a:off x="5510790" y="2254827"/>
            <a:ext cx="40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Item and Category recent </a:t>
            </a:r>
            <a:r>
              <a:rPr lang="en-US" altLang="zh-TW" dirty="0" smtClean="0"/>
              <a:t>L </a:t>
            </a:r>
            <a:r>
              <a:rPr lang="en-US" altLang="zh-TW" dirty="0"/>
              <a:t>subsequence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4DC99EA-D9DA-4F81-B47C-BAB72CC1AE83}"/>
              </a:ext>
            </a:extLst>
          </p:cNvPr>
          <p:cNvSpPr txBox="1"/>
          <p:nvPr/>
        </p:nvSpPr>
        <p:spPr>
          <a:xfrm>
            <a:off x="5542382" y="6363170"/>
            <a:ext cx="381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In-category item recent </a:t>
            </a:r>
            <a:r>
              <a:rPr lang="en-US" altLang="zh-TW" dirty="0" smtClean="0"/>
              <a:t>T </a:t>
            </a:r>
            <a:r>
              <a:rPr lang="en-US" altLang="zh-TW" dirty="0"/>
              <a:t>subsequence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230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93563"/>
            <a:ext cx="2487075" cy="74287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995" y="2161306"/>
            <a:ext cx="8915400" cy="3549211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/>
            <a:r>
              <a:rPr lang="en-US" altLang="zh-TW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Framework</a:t>
            </a:r>
          </a:p>
          <a:p>
            <a:pPr lvl="1"/>
            <a:r>
              <a:rPr lang="en-US" altLang="zh-TW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In-category Encoder</a:t>
            </a:r>
          </a:p>
          <a:p>
            <a:pPr lvl="1"/>
            <a:r>
              <a:rPr lang="en-US" altLang="zh-TW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Encoder</a:t>
            </a:r>
          </a:p>
          <a:p>
            <a:pPr lvl="1"/>
            <a:r>
              <a:rPr lang="en-US" altLang="zh-TW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Module</a:t>
            </a:r>
            <a:endParaRPr lang="zh-TW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6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0839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762565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framework of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CoCoRec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7</a:t>
            </a:fld>
            <a:endParaRPr lang="zh-TW" altLang="en-US" sz="1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561AB3-464E-45AE-AE42-C44384FCB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8" y="1490080"/>
            <a:ext cx="10812384" cy="434400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D9D27C1-5141-45DD-9FDC-17BCD172B22D}"/>
              </a:ext>
            </a:extLst>
          </p:cNvPr>
          <p:cNvSpPr/>
          <p:nvPr/>
        </p:nvSpPr>
        <p:spPr>
          <a:xfrm>
            <a:off x="689808" y="1490080"/>
            <a:ext cx="3254663" cy="33598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3D76EE-E60C-4510-ACCA-A1DC01238CD0}"/>
              </a:ext>
            </a:extLst>
          </p:cNvPr>
          <p:cNvSpPr/>
          <p:nvPr/>
        </p:nvSpPr>
        <p:spPr>
          <a:xfrm>
            <a:off x="4087908" y="2940424"/>
            <a:ext cx="4159626" cy="2483222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483C18E-19D2-467D-A97B-1ECF1EA8DFB2}"/>
              </a:ext>
            </a:extLst>
          </p:cNvPr>
          <p:cNvSpPr txBox="1"/>
          <p:nvPr/>
        </p:nvSpPr>
        <p:spPr>
          <a:xfrm>
            <a:off x="689807" y="1033496"/>
            <a:ext cx="2247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Context Encoder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8B0CFE2-A7B2-4C86-B689-C08D39EEB482}"/>
              </a:ext>
            </a:extLst>
          </p:cNvPr>
          <p:cNvSpPr txBox="1"/>
          <p:nvPr/>
        </p:nvSpPr>
        <p:spPr>
          <a:xfrm>
            <a:off x="1398514" y="4961981"/>
            <a:ext cx="268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B0F0"/>
                </a:solidFill>
              </a:rPr>
              <a:t>In-category Encoder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BF9B354-8991-4CE4-BA44-2FE7815E82DA}"/>
              </a:ext>
            </a:extLst>
          </p:cNvPr>
          <p:cNvSpPr txBox="1"/>
          <p:nvPr/>
        </p:nvSpPr>
        <p:spPr>
          <a:xfrm>
            <a:off x="8446786" y="5074904"/>
            <a:ext cx="2907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6"/>
                </a:solidFill>
              </a:rPr>
              <a:t>Collaboration Module</a:t>
            </a:r>
            <a:endParaRPr lang="zh-TW" altLang="en-US" sz="2400" dirty="0">
              <a:solidFill>
                <a:schemeClr val="accent6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C2334F0-4EFF-4820-8937-B13E0688D8C7}"/>
              </a:ext>
            </a:extLst>
          </p:cNvPr>
          <p:cNvSpPr/>
          <p:nvPr/>
        </p:nvSpPr>
        <p:spPr>
          <a:xfrm>
            <a:off x="8328212" y="2940424"/>
            <a:ext cx="3173980" cy="2483222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476E22-B7E2-4EB9-B0FF-BB07908C152A}"/>
              </a:ext>
            </a:extLst>
          </p:cNvPr>
          <p:cNvSpPr/>
          <p:nvPr/>
        </p:nvSpPr>
        <p:spPr>
          <a:xfrm>
            <a:off x="4087905" y="1490079"/>
            <a:ext cx="7414287" cy="1368000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9BD56F9-F89C-485B-B0BE-61E052A3850E}"/>
              </a:ext>
            </a:extLst>
          </p:cNvPr>
          <p:cNvSpPr txBox="1"/>
          <p:nvPr/>
        </p:nvSpPr>
        <p:spPr>
          <a:xfrm>
            <a:off x="8744642" y="1033496"/>
            <a:ext cx="275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7030A0"/>
                </a:solidFill>
              </a:rPr>
              <a:t>Next Item Prediction</a:t>
            </a:r>
            <a:endParaRPr lang="zh-TW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762565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In-Category Encoder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8</a:t>
            </a:fld>
            <a:endParaRPr lang="zh-TW" altLang="en-US" sz="18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43B0763-F3AD-4E73-AB7D-18C036B95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5" y="1160206"/>
            <a:ext cx="2587429" cy="352939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C1592B6-1D87-4157-AF94-4BB475EAC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47" y="1283240"/>
            <a:ext cx="1352739" cy="40963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5046C542-0EAF-4B75-8371-C1D541E95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30" y="1801615"/>
            <a:ext cx="1609950" cy="381053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474EF59-3D19-4F46-ADF6-C774D6E40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30" y="3640520"/>
            <a:ext cx="1343212" cy="39058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EE987420-F4F3-49BA-851E-D4DE068B5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06" y="3677093"/>
            <a:ext cx="1971950" cy="409632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9F086764-0747-4C20-99A5-3BC4D36652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29" y="2259166"/>
            <a:ext cx="1409897" cy="381053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13D436F4-3B92-4E7E-87FA-6B2D3F91E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06" y="4308551"/>
            <a:ext cx="3219899" cy="381053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43F19D35-E4C1-4D66-A0EA-135CFE7469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47" y="2259296"/>
            <a:ext cx="2162477" cy="447737"/>
          </a:xfrm>
          <a:prstGeom prst="rect">
            <a:avLst/>
          </a:prstGeom>
        </p:spPr>
      </p:pic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79B98F15-49E0-498B-BDAF-966A3DD56558}"/>
              </a:ext>
            </a:extLst>
          </p:cNvPr>
          <p:cNvSpPr/>
          <p:nvPr/>
        </p:nvSpPr>
        <p:spPr>
          <a:xfrm rot="5400000">
            <a:off x="3940903" y="1777867"/>
            <a:ext cx="340659" cy="409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60143BB-A32B-4E8A-B8D8-3BE553B7008F}"/>
              </a:ext>
            </a:extLst>
          </p:cNvPr>
          <p:cNvSpPr txBox="1"/>
          <p:nvPr/>
        </p:nvSpPr>
        <p:spPr>
          <a:xfrm>
            <a:off x="4413808" y="1807476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Item embedding layer</a:t>
            </a:r>
            <a:endParaRPr lang="zh-TW" altLang="en-US" dirty="0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5FCF72BE-B4B0-40F7-9FE7-2C956313C5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62" y="2847062"/>
            <a:ext cx="1124107" cy="342948"/>
          </a:xfrm>
          <a:prstGeom prst="rect">
            <a:avLst/>
          </a:prstGeom>
        </p:spPr>
      </p:pic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CFD78655-210A-4999-B42E-2D168B60A15E}"/>
              </a:ext>
            </a:extLst>
          </p:cNvPr>
          <p:cNvSpPr/>
          <p:nvPr/>
        </p:nvSpPr>
        <p:spPr>
          <a:xfrm rot="5400000">
            <a:off x="3940902" y="3214725"/>
            <a:ext cx="340659" cy="409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BD6F007-5D39-4F9C-A3B3-BA665CE9559E}"/>
              </a:ext>
            </a:extLst>
          </p:cNvPr>
          <p:cNvSpPr txBox="1"/>
          <p:nvPr/>
        </p:nvSpPr>
        <p:spPr>
          <a:xfrm>
            <a:off x="4413807" y="3244334"/>
            <a:ext cx="256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Position embedding layer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074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762565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In-Category Encoder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9</a:t>
            </a:fld>
            <a:endParaRPr lang="zh-TW" altLang="en-US" sz="18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43B0763-F3AD-4E73-AB7D-18C036B95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5" y="1160207"/>
            <a:ext cx="2067213" cy="2819794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13D436F4-3B92-4E7E-87FA-6B2D3F91E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83" y="1160207"/>
            <a:ext cx="3219899" cy="38105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A9C575C-B657-494D-8EB2-74495591D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12" y="2658956"/>
            <a:ext cx="4356105" cy="132104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E8C7B2E-41AF-4682-A5C9-7A2CD080C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83" y="2123930"/>
            <a:ext cx="2177682" cy="39296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A4604AF-57ED-4CE8-B65A-8BBD40E00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13" y="4113097"/>
            <a:ext cx="2305939" cy="35090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C0A8D4B-736D-47AF-A71E-ED7C0102C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79" y="4127386"/>
            <a:ext cx="1483822" cy="32082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7D611C9-C8E7-4A08-91A0-9279C547CF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14" y="4565951"/>
            <a:ext cx="3128057" cy="61157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C949B9D-2775-4776-BEF7-07C3BF347D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270" y="2618614"/>
            <a:ext cx="2543530" cy="41915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6AFF8B93-09EA-4EDF-BEF8-4362B37784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383" y="2751982"/>
            <a:ext cx="1133633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1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</TotalTime>
  <Words>348</Words>
  <Application>Microsoft Office PowerPoint</Application>
  <PresentationFormat>寬螢幕</PresentationFormat>
  <Paragraphs>117</Paragraphs>
  <Slides>24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新細明體</vt:lpstr>
      <vt:lpstr>Arial</vt:lpstr>
      <vt:lpstr>Calibri</vt:lpstr>
      <vt:lpstr>Calibri Light</vt:lpstr>
      <vt:lpstr>Times New Roman</vt:lpstr>
      <vt:lpstr>Office 佈景主題</vt:lpstr>
      <vt:lpstr>Category-aware Collaborative Sequential Recommendation</vt:lpstr>
      <vt:lpstr>OUTLINE</vt:lpstr>
      <vt:lpstr>OUTLINE</vt:lpstr>
      <vt:lpstr>Motivation</vt:lpstr>
      <vt:lpstr>Input &amp; Output</vt:lpstr>
      <vt:lpstr>OUTLINE</vt:lpstr>
      <vt:lpstr>Overall framework of CoCoRec</vt:lpstr>
      <vt:lpstr>In-Category Encoder</vt:lpstr>
      <vt:lpstr>In-Category Encoder</vt:lpstr>
      <vt:lpstr>Context Encoder</vt:lpstr>
      <vt:lpstr>Context Encoder</vt:lpstr>
      <vt:lpstr>Context Encoder</vt:lpstr>
      <vt:lpstr>Collaborative Module</vt:lpstr>
      <vt:lpstr>Collaborative Module</vt:lpstr>
      <vt:lpstr>Loss function</vt:lpstr>
      <vt:lpstr>OUTLINE</vt:lpstr>
      <vt:lpstr>Datasets</vt:lpstr>
      <vt:lpstr>Evaluation Metrics and Baselines</vt:lpstr>
      <vt:lpstr>Experiment results</vt:lpstr>
      <vt:lpstr>Experiment results</vt:lpstr>
      <vt:lpstr>Experiment results</vt:lpstr>
      <vt:lpstr>Experiment results</vt:lpstr>
      <vt:lpstr>Experiment 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Sepsis Subphenotypes via Time-Aware Multi-ModalAuto-Encoder</dc:title>
  <dc:creator>溫博任</dc:creator>
  <cp:lastModifiedBy>溫博任</cp:lastModifiedBy>
  <cp:revision>315</cp:revision>
  <cp:lastPrinted>2021-12-07T05:37:23Z</cp:lastPrinted>
  <dcterms:created xsi:type="dcterms:W3CDTF">2020-12-14T02:29:00Z</dcterms:created>
  <dcterms:modified xsi:type="dcterms:W3CDTF">2021-12-07T14:44:38Z</dcterms:modified>
</cp:coreProperties>
</file>